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5" r:id="rId3"/>
    <p:sldId id="286" r:id="rId4"/>
    <p:sldId id="276" r:id="rId5"/>
    <p:sldId id="261" r:id="rId6"/>
    <p:sldId id="262" r:id="rId7"/>
    <p:sldId id="263" r:id="rId8"/>
    <p:sldId id="279" r:id="rId9"/>
    <p:sldId id="280" r:id="rId10"/>
    <p:sldId id="281" r:id="rId11"/>
    <p:sldId id="282" r:id="rId12"/>
    <p:sldId id="283" r:id="rId13"/>
    <p:sldId id="284" r:id="rId14"/>
    <p:sldId id="287" r:id="rId1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5666"/>
    <a:srgbClr val="B1510F"/>
    <a:srgbClr val="3C5A59"/>
    <a:srgbClr val="604426"/>
    <a:srgbClr val="01A8AC"/>
    <a:srgbClr val="EC8010"/>
    <a:srgbClr val="455B6F"/>
    <a:srgbClr val="545454"/>
    <a:srgbClr val="2867A0"/>
    <a:srgbClr val="10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1D95B7-8883-1243-9549-A9983EFB20EF}" v="30" dt="2023-08-05T19:50:36.1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703"/>
  </p:normalViewPr>
  <p:slideViewPr>
    <p:cSldViewPr snapToGrid="0">
      <p:cViewPr varScale="1">
        <p:scale>
          <a:sx n="94" d="100"/>
          <a:sy n="94" d="100"/>
        </p:scale>
        <p:origin x="216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521D95B7-8883-1243-9549-A9983EFB20EF}"/>
    <pc:docChg chg="modSld">
      <pc:chgData name="Kulinich Bohdan" userId="48e65c9f34e137d0" providerId="LiveId" clId="{521D95B7-8883-1243-9549-A9983EFB20EF}" dt="2023-08-05T19:53:17.176" v="34" actId="14429"/>
      <pc:docMkLst>
        <pc:docMk/>
      </pc:docMkLst>
      <pc:sldChg chg="modSp mod">
        <pc:chgData name="Kulinich Bohdan" userId="48e65c9f34e137d0" providerId="LiveId" clId="{521D95B7-8883-1243-9549-A9983EFB20EF}" dt="2023-08-05T19:53:17.176" v="34" actId="14429"/>
        <pc:sldMkLst>
          <pc:docMk/>
          <pc:sldMk cId="1692058814" sldId="282"/>
        </pc:sldMkLst>
        <pc:spChg chg="mod modVis">
          <ac:chgData name="Kulinich Bohdan" userId="48e65c9f34e137d0" providerId="LiveId" clId="{521D95B7-8883-1243-9549-A9983EFB20EF}" dt="2023-08-05T19:53:17.176" v="34" actId="14429"/>
          <ac:spMkLst>
            <pc:docMk/>
            <pc:sldMk cId="1692058814" sldId="282"/>
            <ac:spMk id="35" creationId="{00000000-0000-0000-0000-000000000000}"/>
          </ac:spMkLst>
        </pc:spChg>
        <pc:spChg chg="mod">
          <ac:chgData name="Kulinich Bohdan" userId="48e65c9f34e137d0" providerId="LiveId" clId="{521D95B7-8883-1243-9549-A9983EFB20EF}" dt="2023-08-05T19:50:36.139" v="30"/>
          <ac:spMkLst>
            <pc:docMk/>
            <pc:sldMk cId="1692058814" sldId="282"/>
            <ac:spMk id="40" creationId="{00000000-0000-0000-0000-000000000000}"/>
          </ac:spMkLst>
        </pc:spChg>
        <pc:picChg chg="mod modVis">
          <ac:chgData name="Kulinich Bohdan" userId="48e65c9f34e137d0" providerId="LiveId" clId="{521D95B7-8883-1243-9549-A9983EFB20EF}" dt="2023-08-05T19:53:12.297" v="33" actId="14429"/>
          <ac:picMkLst>
            <pc:docMk/>
            <pc:sldMk cId="1692058814" sldId="282"/>
            <ac:picMk id="9" creationId="{00000000-0000-0000-0000-000000000000}"/>
          </ac:picMkLst>
        </pc:picChg>
      </pc:sldChg>
    </pc:docChg>
  </pc:docChgLst>
  <pc:docChgLst>
    <pc:chgData name="Kulinich Bohdan" userId="48e65c9f34e137d0" providerId="LiveId" clId="{3221E42A-9186-AF4D-92C3-FC0AD7C0A54E}"/>
    <pc:docChg chg="modSld">
      <pc:chgData name="Kulinich Bohdan" userId="48e65c9f34e137d0" providerId="LiveId" clId="{3221E42A-9186-AF4D-92C3-FC0AD7C0A54E}" dt="2022-10-05T14:38:51.744" v="6" actId="14430"/>
      <pc:docMkLst>
        <pc:docMk/>
      </pc:docMkLst>
      <pc:sldChg chg="modSp mod">
        <pc:chgData name="Kulinich Bohdan" userId="48e65c9f34e137d0" providerId="LiveId" clId="{3221E42A-9186-AF4D-92C3-FC0AD7C0A54E}" dt="2022-10-05T14:38:51.744" v="6" actId="14430"/>
        <pc:sldMkLst>
          <pc:docMk/>
          <pc:sldMk cId="1710455048" sldId="281"/>
        </pc:sldMkLst>
        <pc:spChg chg="mod modVis">
          <ac:chgData name="Kulinich Bohdan" userId="48e65c9f34e137d0" providerId="LiveId" clId="{3221E42A-9186-AF4D-92C3-FC0AD7C0A54E}" dt="2022-10-05T14:38:51.744" v="6" actId="14430"/>
          <ac:spMkLst>
            <pc:docMk/>
            <pc:sldMk cId="1710455048" sldId="281"/>
            <ac:spMk id="7" creationId="{00000000-0000-0000-0000-000000000000}"/>
          </ac:spMkLst>
        </pc:spChg>
        <pc:spChg chg="mod">
          <ac:chgData name="Kulinich Bohdan" userId="48e65c9f34e137d0" providerId="LiveId" clId="{3221E42A-9186-AF4D-92C3-FC0AD7C0A54E}" dt="2022-10-05T14:38:03.313" v="3" actId="20577"/>
          <ac:spMkLst>
            <pc:docMk/>
            <pc:sldMk cId="1710455048" sldId="281"/>
            <ac:spMk id="27" creationId="{00000000-0000-0000-0000-000000000000}"/>
          </ac:spMkLst>
        </pc:spChg>
        <pc:picChg chg="mod modVis">
          <ac:chgData name="Kulinich Bohdan" userId="48e65c9f34e137d0" providerId="LiveId" clId="{3221E42A-9186-AF4D-92C3-FC0AD7C0A54E}" dt="2022-10-05T14:38:05.844" v="4" actId="14429"/>
          <ac:picMkLst>
            <pc:docMk/>
            <pc:sldMk cId="1710455048" sldId="281"/>
            <ac:picMk id="26" creationId="{00000000-0000-0000-0000-000000000000}"/>
          </ac:picMkLst>
        </pc:picChg>
        <pc:picChg chg="mod modVis">
          <ac:chgData name="Kulinich Bohdan" userId="48e65c9f34e137d0" providerId="LiveId" clId="{3221E42A-9186-AF4D-92C3-FC0AD7C0A54E}" dt="2022-10-05T14:38:06.492" v="5" actId="14429"/>
          <ac:picMkLst>
            <pc:docMk/>
            <pc:sldMk cId="1710455048" sldId="281"/>
            <ac:picMk id="28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03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81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421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8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19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60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54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391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05.08.23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1.png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0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65.png"/><Relationship Id="rId5" Type="http://schemas.openxmlformats.org/officeDocument/2006/relationships/image" Target="../media/image60.png"/><Relationship Id="rId15" Type="http://schemas.openxmlformats.org/officeDocument/2006/relationships/image" Target="../media/image28.png"/><Relationship Id="rId10" Type="http://schemas.openxmlformats.org/officeDocument/2006/relationships/image" Target="../media/image64.png"/><Relationship Id="rId19" Type="http://schemas.openxmlformats.org/officeDocument/2006/relationships/image" Target="../media/image72.png"/><Relationship Id="rId4" Type="http://schemas.openxmlformats.org/officeDocument/2006/relationships/image" Target="../media/image59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3" Type="http://schemas.openxmlformats.org/officeDocument/2006/relationships/image" Target="../media/image74.png"/><Relationship Id="rId7" Type="http://schemas.openxmlformats.org/officeDocument/2006/relationships/image" Target="../media/image42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0.png"/><Relationship Id="rId5" Type="http://schemas.openxmlformats.org/officeDocument/2006/relationships/image" Target="../media/image76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4" Type="http://schemas.openxmlformats.org/officeDocument/2006/relationships/image" Target="../media/image75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2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8.png"/><Relationship Id="rId5" Type="http://schemas.openxmlformats.org/officeDocument/2006/relationships/image" Target="../media/image27.png"/><Relationship Id="rId15" Type="http://schemas.openxmlformats.org/officeDocument/2006/relationships/image" Target="../media/image33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8" Type="http://schemas.openxmlformats.org/officeDocument/2006/relationships/image" Target="../media/image53.png"/><Relationship Id="rId13" Type="http://schemas.openxmlformats.org/officeDocument/2006/relationships/image" Target="../media/image49.png"/><Relationship Id="rId3" Type="http://schemas.openxmlformats.org/officeDocument/2006/relationships/image" Target="../media/image23.png"/><Relationship Id="rId21" Type="http://schemas.openxmlformats.org/officeDocument/2006/relationships/image" Target="../media/image36.png"/><Relationship Id="rId7" Type="http://schemas.openxmlformats.org/officeDocument/2006/relationships/image" Target="../media/image24.png"/><Relationship Id="rId17" Type="http://schemas.openxmlformats.org/officeDocument/2006/relationships/image" Target="../media/image52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20" Type="http://schemas.openxmlformats.org/officeDocument/2006/relationships/image" Target="../media/image45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7.png"/><Relationship Id="rId5" Type="http://schemas.openxmlformats.org/officeDocument/2006/relationships/image" Target="../media/image37.png"/><Relationship Id="rId19" Type="http://schemas.openxmlformats.org/officeDocument/2006/relationships/image" Target="../media/image54.png"/><Relationship Id="rId4" Type="http://schemas.openxmlformats.org/officeDocument/2006/relationships/image" Target="../media/image43.png"/><Relationship Id="rId14" Type="http://schemas.openxmlformats.org/officeDocument/2006/relationships/image" Target="../media/image50.png"/><Relationship Id="rId22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57.png"/><Relationship Id="rId5" Type="http://schemas.openxmlformats.org/officeDocument/2006/relationships/image" Target="../media/image37.png"/><Relationship Id="rId10" Type="http://schemas.openxmlformats.org/officeDocument/2006/relationships/image" Target="../media/image24.png"/><Relationship Id="rId4" Type="http://schemas.openxmlformats.org/officeDocument/2006/relationships/image" Target="../media/image55.pn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541031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задач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05.08.2023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0</a:t>
            </a:r>
            <a:r>
              <a:rPr lang="en-US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7"/>
          <p:cNvSpPr/>
          <p:nvPr/>
        </p:nvSpPr>
        <p:spPr>
          <a:xfrm>
            <a:off x="6745718" y="5837916"/>
            <a:ext cx="4456440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отримали коренів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4114"/>
            <a:ext cx="7225013" cy="61195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4114"/>
            <a:ext cx="7225013" cy="61195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4114"/>
            <a:ext cx="7225013" cy="61195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 hidden="1"/>
          <p:cNvSpPr/>
          <p:nvPr/>
        </p:nvSpPr>
        <p:spPr>
          <a:xfrm>
            <a:off x="6837681" y="1585719"/>
            <a:ext cx="5354319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Установіть графічно кількість коренів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8814524" y="3056764"/>
                <a:ext cx="3377475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4524" y="3056764"/>
                <a:ext cx="3377475" cy="523220"/>
              </a:xfrm>
              <a:prstGeom prst="rect">
                <a:avLst/>
              </a:prstGeom>
              <a:blipFill>
                <a:blip r:embed="rId7"/>
                <a:stretch>
                  <a:fillRect l="-3791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8814523" y="3784117"/>
                <a:ext cx="3377475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sin</m:t>
                        </m:r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4523" y="3784117"/>
                <a:ext cx="3377475" cy="523220"/>
              </a:xfrm>
              <a:prstGeom prst="rect">
                <a:avLst/>
              </a:prstGeom>
              <a:blipFill>
                <a:blip r:embed="rId8"/>
                <a:stretch>
                  <a:fillRect l="-3791"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8814523" y="4509745"/>
                <a:ext cx="3377475" cy="53296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14523" y="4509745"/>
                <a:ext cx="3377475" cy="532966"/>
              </a:xfrm>
              <a:prstGeom prst="rect">
                <a:avLst/>
              </a:prstGeom>
              <a:blipFill>
                <a:blip r:embed="rId9"/>
                <a:stretch>
                  <a:fillRect l="-3791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Виноска 1 (межа й риска) 16"/>
              <p:cNvSpPr/>
              <p:nvPr/>
            </p:nvSpPr>
            <p:spPr>
              <a:xfrm flipH="1">
                <a:off x="903045" y="2662245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155989"/>
                  <a:gd name="adj4" fmla="val -86919"/>
                </a:avLst>
              </a:prstGeom>
              <a:solidFill>
                <a:srgbClr val="3C5A59"/>
              </a:solidFill>
              <a:ln w="28575"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Виноска 1 (межа й риска)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903045" y="2662245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155989"/>
                  <a:gd name="adj4" fmla="val -86919"/>
                </a:avLst>
              </a:prstGeom>
              <a:blipFill>
                <a:blip r:embed="rId10"/>
                <a:stretch>
                  <a:fillRect/>
                </a:stretch>
              </a:blipFill>
              <a:ln w="28575"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Виноска 1 (межа й риска) 17"/>
              <p:cNvSpPr/>
              <p:nvPr/>
            </p:nvSpPr>
            <p:spPr>
              <a:xfrm>
                <a:off x="4306645" y="5462842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-10880"/>
                  <a:gd name="adj4" fmla="val -75636"/>
                </a:avLst>
              </a:prstGeom>
              <a:solidFill>
                <a:srgbClr val="B1510F"/>
              </a:solidFill>
              <a:ln w="28575"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Виноска 1 (межа й риска)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6645" y="5462842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-10880"/>
                  <a:gd name="adj4" fmla="val -75636"/>
                </a:avLst>
              </a:prstGeom>
              <a:blipFill>
                <a:blip r:embed="rId11"/>
                <a:stretch>
                  <a:fillRect/>
                </a:stretch>
              </a:blipFill>
              <a:ln w="28575"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616727"/>
            <a:ext cx="7225014" cy="611958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27410"/>
            <a:ext cx="7212401" cy="61089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Виноска 1 (межа й риска) 21"/>
              <p:cNvSpPr/>
              <p:nvPr/>
            </p:nvSpPr>
            <p:spPr>
              <a:xfrm>
                <a:off x="4294031" y="5455456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-54793"/>
                  <a:gd name="adj4" fmla="val -72981"/>
                </a:avLst>
              </a:prstGeom>
              <a:solidFill>
                <a:srgbClr val="B1510F"/>
              </a:solidFill>
              <a:ln w="28575"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sin</m:t>
                          </m:r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Виноска 1 (межа й риска)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031" y="5455456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-54793"/>
                  <a:gd name="adj4" fmla="val -72981"/>
                </a:avLst>
              </a:prstGeom>
              <a:blipFill>
                <a:blip r:embed="rId14"/>
                <a:stretch>
                  <a:fillRect/>
                </a:stretch>
              </a:blipFill>
              <a:ln w="28575"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p:sp>
        <p:nvSpPr>
          <p:cNvPr id="24" name="Прямоугольник 7"/>
          <p:cNvSpPr/>
          <p:nvPr/>
        </p:nvSpPr>
        <p:spPr>
          <a:xfrm>
            <a:off x="6721434" y="6022583"/>
            <a:ext cx="4456440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робимо 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25" name="Прямоугольник 7"/>
          <p:cNvSpPr/>
          <p:nvPr/>
        </p:nvSpPr>
        <p:spPr>
          <a:xfrm>
            <a:off x="6721434" y="5815842"/>
            <a:ext cx="4456440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разів перетнуться отримані графіки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19826"/>
            <a:ext cx="7221355" cy="61164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Виноска 1 (межа й риска) 26"/>
              <p:cNvSpPr/>
              <p:nvPr/>
            </p:nvSpPr>
            <p:spPr>
              <a:xfrm flipH="1">
                <a:off x="81347" y="1933686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127812"/>
                  <a:gd name="adj4" fmla="val -41495"/>
                </a:avLst>
              </a:prstGeom>
              <a:solidFill>
                <a:srgbClr val="3C5A59"/>
              </a:solidFill>
              <a:ln w="28575"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Виноска 1 (межа й риска)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81347" y="1933686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127812"/>
                  <a:gd name="adj4" fmla="val -41495"/>
                </a:avLst>
              </a:prstGeom>
              <a:blipFill>
                <a:blip r:embed="rId17"/>
                <a:stretch>
                  <a:fillRect/>
                </a:stretch>
              </a:blipFill>
              <a:ln w="28575"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Рисунок 2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" y="616726"/>
            <a:ext cx="7225014" cy="61195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Виноска 1 (межа й риска) 28"/>
              <p:cNvSpPr/>
              <p:nvPr/>
            </p:nvSpPr>
            <p:spPr>
              <a:xfrm>
                <a:off x="5188708" y="3917328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188710"/>
                  <a:gd name="adj4" fmla="val -50085"/>
                </a:avLst>
              </a:prstGeom>
              <a:solidFill>
                <a:srgbClr val="B1510F"/>
              </a:solidFill>
              <a:ln w="28575"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Виноска 1 (межа й риска)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8708" y="3917328"/>
                <a:ext cx="1789355" cy="540859"/>
              </a:xfrm>
              <a:prstGeom prst="accentBorderCallout1">
                <a:avLst>
                  <a:gd name="adj1" fmla="val 47537"/>
                  <a:gd name="adj2" fmla="val -9400"/>
                  <a:gd name="adj3" fmla="val 188710"/>
                  <a:gd name="adj4" fmla="val -50085"/>
                </a:avLst>
              </a:prstGeom>
              <a:blipFill>
                <a:blip r:embed="rId19"/>
                <a:stretch>
                  <a:fillRect/>
                </a:stretch>
              </a:blipFill>
              <a:ln w="28575"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Рисунок 2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225013" cy="611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550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"/>
                            </p:stCondLst>
                            <p:childTnLst>
                              <p:par>
                                <p:cTn id="9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"/>
                            </p:stCondLst>
                            <p:childTnLst>
                              <p:par>
                                <p:cTn id="130" presetID="22" presetClass="exit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50"/>
                            </p:stCondLst>
                            <p:childTnLst>
                              <p:par>
                                <p:cTn id="1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25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4" grpId="0"/>
      <p:bldP spid="7" grpId="0" animBg="1"/>
      <p:bldP spid="37" grpId="0"/>
      <p:bldP spid="8" grpId="0" animBg="1"/>
      <p:bldP spid="9" grpId="0" animBg="1"/>
      <p:bldP spid="10" grpId="0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6" y="624114"/>
            <a:ext cx="7359959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Виноска 1 (межа й риска) 40"/>
              <p:cNvSpPr/>
              <p:nvPr/>
            </p:nvSpPr>
            <p:spPr>
              <a:xfrm>
                <a:off x="4018963" y="2136076"/>
                <a:ext cx="2426174" cy="904409"/>
              </a:xfrm>
              <a:prstGeom prst="accentBorderCallout1">
                <a:avLst>
                  <a:gd name="adj1" fmla="val 47537"/>
                  <a:gd name="adj2" fmla="val -9400"/>
                  <a:gd name="adj3" fmla="val 212349"/>
                  <a:gd name="adj4" fmla="val -42626"/>
                </a:avLst>
              </a:prstGeom>
              <a:solidFill>
                <a:srgbClr val="B1510F"/>
              </a:solidFill>
              <a:ln w="28575">
                <a:solidFill>
                  <a:srgbClr val="B1510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Графік ф-ї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𝒄𝒐𝒔</m:t>
                                  </m:r>
                                </m:fName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</m:func>
                            </m:sup>
                          </m:sSup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1" name="Виноска 1 (межа й риска)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8963" y="2136076"/>
                <a:ext cx="2426174" cy="904409"/>
              </a:xfrm>
              <a:prstGeom prst="accentBorderCallout1">
                <a:avLst>
                  <a:gd name="adj1" fmla="val 47537"/>
                  <a:gd name="adj2" fmla="val -9400"/>
                  <a:gd name="adj3" fmla="val 212349"/>
                  <a:gd name="adj4" fmla="val -42626"/>
                </a:avLst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rgbClr val="B1510F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6" y="624114"/>
            <a:ext cx="7359959" cy="62338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756401" y="869688"/>
                <a:ext cx="5435599" cy="99604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Побудуйте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  <m:sup>
                            <m:func>
                              <m:func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cos</m:t>
                                </m:r>
                              </m:fName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</m:func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ra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1" y="869688"/>
                <a:ext cx="5435599" cy="996042"/>
              </a:xfrm>
              <a:prstGeom prst="rect">
                <a:avLst/>
              </a:prstGeom>
              <a:blipFill>
                <a:blip r:embed="rId6"/>
                <a:stretch>
                  <a:fillRect t="-6748" r="-56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p:sp>
        <p:nvSpPr>
          <p:cNvPr id="21" name="Прямоугольник 7"/>
          <p:cNvSpPr/>
          <p:nvPr/>
        </p:nvSpPr>
        <p:spPr>
          <a:xfrm>
            <a:off x="5669269" y="5867396"/>
            <a:ext cx="550860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сказати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 область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визначення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цієї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/>
              <p:cNvSpPr/>
              <p:nvPr/>
            </p:nvSpPr>
            <p:spPr>
              <a:xfrm>
                <a:off x="6756402" y="2126926"/>
                <a:ext cx="2933864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𝒄𝒐𝒔</m:t>
                              </m:r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2" y="2126926"/>
                <a:ext cx="2933864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6756402" y="2808784"/>
                <a:ext cx="2933864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𝒄𝒐𝒔</m:t>
                              </m:r>
                            </m:fNam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</m:sup>
                      </m:sSup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≥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uk-UA" sz="2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2" y="2808784"/>
                <a:ext cx="2933864" cy="53296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7"/>
          <p:cNvSpPr/>
          <p:nvPr/>
        </p:nvSpPr>
        <p:spPr>
          <a:xfrm>
            <a:off x="5983521" y="5867396"/>
            <a:ext cx="5194353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«подати» число 2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інакше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25" name="Прямоугольник 7"/>
          <p:cNvSpPr/>
          <p:nvPr/>
        </p:nvSpPr>
        <p:spPr>
          <a:xfrm>
            <a:off x="5983521" y="5865546"/>
            <a:ext cx="5194353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ми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отримали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область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визначення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6756402" y="3498538"/>
                <a:ext cx="2933864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2" y="3498538"/>
                <a:ext cx="2933864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/>
              <p:cNvSpPr/>
              <p:nvPr/>
            </p:nvSpPr>
            <p:spPr>
              <a:xfrm>
                <a:off x="5936279" y="6053886"/>
                <a:ext cx="5194353" cy="461665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Що нам відомо про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uk-UA" sz="24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b="0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func>
                      </m:e>
                    </m:d>
                  </m:oMath>
                </a14:m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2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279" y="6053886"/>
                <a:ext cx="5194353" cy="461665"/>
              </a:xfrm>
              <a:prstGeom prst="rect">
                <a:avLst/>
              </a:prstGeom>
              <a:blipFill>
                <a:blip r:embed="rId12"/>
                <a:stretch>
                  <a:fillRect t="-11842" b="-2763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7"/>
              <p:cNvSpPr/>
              <p:nvPr/>
            </p:nvSpPr>
            <p:spPr>
              <a:xfrm>
                <a:off x="6756400" y="4232324"/>
                <a:ext cx="4168899" cy="86857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func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≥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e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cos</m:t>
                                      </m:r>
                                    </m:fName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  <a:ea typeface="Tahoma" panose="020B0604030504040204" pitchFamily="34" charset="0"/>
                                          <a:cs typeface="Tahoma" panose="020B0604030504040204" pitchFamily="34" charset="0"/>
                                        </a:rPr>
                                        <m:t>𝒙</m:t>
                                      </m:r>
                                    </m:e>
                                  </m:func>
                                </m:e>
                              </m:d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≤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</m:e>
                          </m:eqArr>
                        </m:e>
                      </m:d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0" y="4232324"/>
                <a:ext cx="4168899" cy="86857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7"/>
              <p:cNvSpPr/>
              <p:nvPr/>
            </p:nvSpPr>
            <p:spPr>
              <a:xfrm>
                <a:off x="5323598" y="6053886"/>
                <a:ext cx="5807034" cy="461665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можемо знайти значення «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»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3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3598" y="6053886"/>
                <a:ext cx="5807034" cy="461665"/>
              </a:xfrm>
              <a:prstGeom prst="rect">
                <a:avLst/>
              </a:prstGeom>
              <a:blipFill>
                <a:blip r:embed="rId14"/>
                <a:stretch>
                  <a:fillRect t="-11842" b="-2763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7243288" y="5185890"/>
                <a:ext cx="3195122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 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3288" y="5185890"/>
                <a:ext cx="3195122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/>
              <p:cNvSpPr/>
              <p:nvPr/>
            </p:nvSpPr>
            <p:spPr>
              <a:xfrm>
                <a:off x="5368790" y="6083849"/>
                <a:ext cx="5807034" cy="461665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можемо знайти значення «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»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3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790" y="6083849"/>
                <a:ext cx="5807034" cy="461665"/>
              </a:xfrm>
              <a:prstGeom prst="rect">
                <a:avLst/>
              </a:prstGeom>
              <a:blipFill>
                <a:blip r:embed="rId16"/>
                <a:stretch>
                  <a:fillRect l="-105" t="-11842" b="-2763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7"/>
              <p:cNvSpPr/>
              <p:nvPr/>
            </p:nvSpPr>
            <p:spPr>
              <a:xfrm>
                <a:off x="6756402" y="2125076"/>
                <a:ext cx="2933864" cy="93019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ru-RU" sz="2800" b="1" i="1">
                              <a:latin typeface="Cambria Math" panose="02040503050406030204" pitchFamily="18" charset="0"/>
                            </a:rPr>
                            <m:t>=</m:t>
                          </m:r>
                          <m:rad>
                            <m:radPr>
                              <m:degHide m:val="on"/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28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  <m:sup>
                                  <m:func>
                                    <m:func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</a:rPr>
                                        <m:t>𝒄𝒐𝒔</m:t>
                                      </m:r>
                                    </m:fName>
                                    <m:e>
                                      <m:r>
                                        <a:rPr lang="en-US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func>
                                </m:sup>
                              </m:sSup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</m:rad>
                        </m: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</m:eqAr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2" y="2125076"/>
                <a:ext cx="2933864" cy="930191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Вигнута вправо стрілка 10"/>
          <p:cNvSpPr/>
          <p:nvPr/>
        </p:nvSpPr>
        <p:spPr>
          <a:xfrm>
            <a:off x="9690266" y="2482465"/>
            <a:ext cx="661894" cy="1883039"/>
          </a:xfrm>
          <a:prstGeom prst="curvedLeftArrow">
            <a:avLst>
              <a:gd name="adj1" fmla="val 43974"/>
              <a:gd name="adj2" fmla="val 89063"/>
              <a:gd name="adj3" fmla="val 75236"/>
            </a:avLst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Прямоугольник 7"/>
              <p:cNvSpPr/>
              <p:nvPr/>
            </p:nvSpPr>
            <p:spPr>
              <a:xfrm>
                <a:off x="6756402" y="3703762"/>
                <a:ext cx="2933864" cy="63658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ru-RU" sz="2800" b="1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𝒄𝒐𝒔</m:t>
                                  </m:r>
                                </m:fName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e>
                              </m:func>
                            </m:sup>
                          </m:sSup>
                          <m:r>
                            <a:rPr lang="ru-RU" sz="28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ru-RU" sz="28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uk-UA" sz="5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2" y="3703762"/>
                <a:ext cx="2933864" cy="636585"/>
              </a:xfrm>
              <a:prstGeom prst="rect">
                <a:avLst/>
              </a:prstGeom>
              <a:blipFill>
                <a:blip r:embed="rId18"/>
                <a:stretch>
                  <a:fillRect b="-1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Вигнута вправо стрілка 35"/>
          <p:cNvSpPr/>
          <p:nvPr/>
        </p:nvSpPr>
        <p:spPr>
          <a:xfrm flipH="1">
            <a:off x="6114190" y="3857815"/>
            <a:ext cx="661894" cy="1883039"/>
          </a:xfrm>
          <a:prstGeom prst="curvedLeftArrow">
            <a:avLst>
              <a:gd name="adj1" fmla="val 43974"/>
              <a:gd name="adj2" fmla="val 89063"/>
              <a:gd name="adj3" fmla="val 75236"/>
            </a:avLst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7"/>
              <p:cNvSpPr/>
              <p:nvPr/>
            </p:nvSpPr>
            <p:spPr>
              <a:xfrm>
                <a:off x="6756402" y="5086899"/>
                <a:ext cx="3784263" cy="63658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ru-RU" sz="2800" b="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uk-UA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8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800" b="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r>
                            <a:rPr lang="ru-RU" sz="2800" b="0" i="1"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rad>
                      <m:r>
                        <a:rPr lang="en-US" sz="2800" b="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uk-UA" sz="28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rad>
                      <m:r>
                        <a:rPr lang="en-US" sz="2800" b="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uk-UA" sz="2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6402" y="5086899"/>
                <a:ext cx="3784263" cy="63658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Прямоугольник 7"/>
          <p:cNvSpPr/>
          <p:nvPr/>
        </p:nvSpPr>
        <p:spPr>
          <a:xfrm>
            <a:off x="6514627" y="6052036"/>
            <a:ext cx="4638601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робимо 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Прямоугольник 7"/>
              <p:cNvSpPr/>
              <p:nvPr/>
            </p:nvSpPr>
            <p:spPr>
              <a:xfrm>
                <a:off x="276690" y="5794105"/>
                <a:ext cx="10876538" cy="88460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 ⇒</m:t>
                      </m:r>
                      <m:r>
                        <m:rPr>
                          <m:nor/>
                        </m:rPr>
                        <a:rPr lang="uk-UA" sz="2800" b="1" i="0">
                          <a:latin typeface="Cambria Math" panose="02040503050406030204" pitchFamily="18" charset="0"/>
                        </a:rPr>
                        <m:t>графіком функції є</m:t>
                      </m:r>
                      <m:r>
                        <m:rPr>
                          <m:nor/>
                        </m:rPr>
                        <a:rPr lang="uk-UA" sz="2800"/>
                        <m:t> є всі точки з координатами </m:t>
                      </m:r>
                      <m:d>
                        <m:dPr>
                          <m:ctrlPr>
                            <a:rPr lang="en-UA" sz="2800" i="1"/>
                          </m:ctrlPr>
                        </m:dPr>
                        <m:e>
                          <m:r>
                            <a:rPr lang="ru-RU" sz="2800" i="1"/>
                            <m:t>2</m:t>
                          </m:r>
                          <m:r>
                            <a:rPr lang="en-US" sz="2800" i="1"/>
                            <m:t>𝜋</m:t>
                          </m:r>
                          <m:r>
                            <a:rPr lang="en-US" sz="2800" i="1"/>
                            <m:t>𝑛</m:t>
                          </m:r>
                          <m:r>
                            <a:rPr lang="ru-RU" sz="2800" i="1"/>
                            <m:t>;0</m:t>
                          </m: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>
          <p:sp>
            <p:nvSpPr>
              <p:cNvPr id="4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690" y="5794105"/>
                <a:ext cx="10876538" cy="884601"/>
              </a:xfrm>
              <a:prstGeom prst="rect">
                <a:avLst/>
              </a:prstGeom>
              <a:blipFill>
                <a:blip r:embed="rId20"/>
                <a:stretch>
                  <a:fillRect l="-2448" t="-185915" b="-26901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2058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50"/>
                            </p:stCondLst>
                            <p:childTnLst>
                              <p:par>
                                <p:cTn id="1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750"/>
                            </p:stCondLst>
                            <p:childTnLst>
                              <p:par>
                                <p:cTn id="2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25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50"/>
                            </p:stCondLst>
                            <p:childTnLst>
                              <p:par>
                                <p:cTn id="2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75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00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" grpId="0"/>
      <p:bldP spid="7" grpId="0" animBg="1"/>
      <p:bldP spid="37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11" grpId="0" animBg="1"/>
      <p:bldP spid="11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39" grpId="0" animBg="1"/>
      <p:bldP spid="39" grpId="1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Повторюємо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5507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функцію називають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показниковою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9624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показникова функція перетнути вісь абсцис?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2537416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властивості має степінь з дійсним показником?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337858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Зобразіть схематично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;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3378585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06" r="-53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Прямоугольник 7"/>
          <p:cNvSpPr/>
          <p:nvPr/>
        </p:nvSpPr>
        <p:spPr>
          <a:xfrm>
            <a:off x="508000" y="4650641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Через яку точку проходять всі графіки всіх показникових функцій?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5798721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Користуючись побудованими графіками показникових функцій, охарактеризуйте всі їх властивості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08875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називають експонентою?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8622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цікаву особливість має експонента?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089045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якої умови показникова функція зростає? А за якої – спадає?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522750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значення показникової функції бути від’ємним?</a:t>
            </a:r>
          </a:p>
        </p:txBody>
      </p:sp>
      <p:sp>
        <p:nvSpPr>
          <p:cNvPr id="56" name="Прямоугольник 7"/>
          <p:cNvSpPr/>
          <p:nvPr/>
        </p:nvSpPr>
        <p:spPr>
          <a:xfrm>
            <a:off x="508000" y="5525568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значення показникової функції дорівнювати нулю?</a:t>
            </a:r>
          </a:p>
        </p:txBody>
      </p:sp>
    </p:spTree>
    <p:extLst>
      <p:ext uri="{BB962C8B-B14F-4D97-AF65-F5344CB8AC3E}">
        <p14:creationId xmlns:p14="http://schemas.microsoft.com/office/powerpoint/2010/main" val="14685279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1191460"/>
            <a:ext cx="93821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Повторити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(ст. 6-9)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Мерзляк А.Г.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1.9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1.13; 1.20; 1.23;</a:t>
            </a:r>
            <a:endParaRPr lang="uk-UA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05.08.2023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2809875" y="2406090"/>
            <a:ext cx="88030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Повторити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</a:t>
            </a:r>
            <a:r>
              <a:rPr lang="uk-UA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Істер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О.С.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1.13; 1.15; 1.33; 1.36; 1.44</a:t>
            </a:r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2815369" y="3628391"/>
            <a:ext cx="8797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Повторити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</a:t>
            </a:r>
            <a:r>
              <a:rPr lang="uk-UA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Нелін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Є.П.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1.4; 1.5; 1.8; </a:t>
            </a:r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808045" y="4843021"/>
            <a:ext cx="8804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Повторити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Бевз Г.П.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21; 34; 35; 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6521641" y="658100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0096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1" grpId="0"/>
      <p:bldP spid="17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5507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функцію називають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показниковою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9624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показникова функція перетнути вісь абсцис?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2537416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властивості має степінь з дійсним показником?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337858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Зобразіть схематично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;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3378585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06" r="-53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Прямоугольник 7"/>
          <p:cNvSpPr/>
          <p:nvPr/>
        </p:nvSpPr>
        <p:spPr>
          <a:xfrm>
            <a:off x="508000" y="4650641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Через яку точку проходять всі графіки всіх показникових функцій?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5798721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Користуючись побудованими графіками показникових функцій, охарактеризуйте всі їх властивості</a:t>
            </a:r>
          </a:p>
        </p:txBody>
      </p:sp>
    </p:spTree>
    <p:extLst>
      <p:ext uri="{BB962C8B-B14F-4D97-AF65-F5344CB8AC3E}">
        <p14:creationId xmlns:p14="http://schemas.microsoft.com/office/powerpoint/2010/main" val="260698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08875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називають експонентою?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8622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цікаву особливість має експонента?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089045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якої умови показникова функція зростає? А за якої – спадає?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522750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значення показникової функції бути від’ємним?</a:t>
            </a:r>
          </a:p>
        </p:txBody>
      </p:sp>
      <p:sp>
        <p:nvSpPr>
          <p:cNvPr id="56" name="Прямоугольник 7"/>
          <p:cNvSpPr/>
          <p:nvPr/>
        </p:nvSpPr>
        <p:spPr>
          <a:xfrm>
            <a:off x="508000" y="5525568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значення показникової функції дорівнювати нулю?</a:t>
            </a:r>
          </a:p>
        </p:txBody>
      </p:sp>
    </p:spTree>
    <p:extLst>
      <p:ext uri="{BB962C8B-B14F-4D97-AF65-F5344CB8AC3E}">
        <p14:creationId xmlns:p14="http://schemas.microsoft.com/office/powerpoint/2010/main" val="3320184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699962" y="1762970"/>
            <a:ext cx="5492037" cy="1384995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Укажіть, які з даних функцій є зростаючими, а які – спадними: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212112" y="3773717"/>
                <a:ext cx="24892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𝟏𝟎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112" y="3773717"/>
                <a:ext cx="2489200" cy="523220"/>
              </a:xfrm>
              <a:prstGeom prst="rect">
                <a:avLst/>
              </a:prstGeom>
              <a:blipFill>
                <a:blip r:embed="rId4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9070971" y="3773717"/>
                <a:ext cx="3121027" cy="78553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𝟗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0971" y="3773717"/>
                <a:ext cx="3121027" cy="785536"/>
              </a:xfrm>
              <a:prstGeom prst="rect">
                <a:avLst/>
              </a:prstGeom>
              <a:blipFill>
                <a:blip r:embed="rId5"/>
                <a:stretch>
                  <a:fillRect b="-542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6212112" y="4765138"/>
                <a:ext cx="24892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112" y="4765138"/>
                <a:ext cx="2489200" cy="523220"/>
              </a:xfrm>
              <a:prstGeom prst="rect">
                <a:avLst/>
              </a:prstGeom>
              <a:blipFill>
                <a:blip r:embed="rId6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9070971" y="4765138"/>
                <a:ext cx="3121027" cy="80111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0971" y="4765138"/>
                <a:ext cx="3121027" cy="801117"/>
              </a:xfrm>
              <a:prstGeom prst="rect">
                <a:avLst/>
              </a:prstGeom>
              <a:blipFill>
                <a:blip r:embed="rId7"/>
                <a:stretch>
                  <a:fillRect b="-381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6212112" y="5746107"/>
                <a:ext cx="24892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112" y="5746107"/>
                <a:ext cx="2489200" cy="523220"/>
              </a:xfrm>
              <a:prstGeom prst="rect">
                <a:avLst/>
              </a:prstGeom>
              <a:blipFill>
                <a:blip r:embed="rId8"/>
                <a:stretch>
                  <a:fillRect l="-2451"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9070973" y="5746107"/>
                <a:ext cx="3121026" cy="78553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𝟏𝟐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𝟏𝟖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0973" y="5746107"/>
                <a:ext cx="3121026" cy="785536"/>
              </a:xfrm>
              <a:prstGeom prst="rect">
                <a:avLst/>
              </a:prstGeom>
              <a:blipFill>
                <a:blip r:embed="rId9"/>
                <a:stretch>
                  <a:fillRect l="-2344" b="-625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1063"/>
            <a:ext cx="5685822" cy="4296937"/>
          </a:xfrm>
          <a:prstGeom prst="rect">
            <a:avLst/>
          </a:prstGeom>
        </p:spPr>
      </p:pic>
      <p:grpSp>
        <p:nvGrpSpPr>
          <p:cNvPr id="16" name="Групувати 15"/>
          <p:cNvGrpSpPr/>
          <p:nvPr/>
        </p:nvGrpSpPr>
        <p:grpSpPr>
          <a:xfrm>
            <a:off x="1360712" y="2150127"/>
            <a:ext cx="2103120" cy="1920240"/>
            <a:chOff x="1360712" y="2150127"/>
            <a:chExt cx="2103120" cy="192024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2" t="4000" r="48432" b="68000"/>
            <a:stretch/>
          </p:blipFill>
          <p:spPr>
            <a:xfrm>
              <a:off x="1360712" y="2150127"/>
              <a:ext cx="2103120" cy="192024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1860904" y="2580516"/>
              <a:ext cx="11400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спадна</a:t>
              </a:r>
              <a:endParaRPr lang="ru-RU" sz="28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grpSp>
        <p:nvGrpSpPr>
          <p:cNvPr id="15" name="Групувати 14"/>
          <p:cNvGrpSpPr/>
          <p:nvPr/>
        </p:nvGrpSpPr>
        <p:grpSpPr>
          <a:xfrm>
            <a:off x="2171905" y="1948688"/>
            <a:ext cx="2184400" cy="2044560"/>
            <a:chOff x="3959812" y="653619"/>
            <a:chExt cx="2184400" cy="2044560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3959812" y="653619"/>
              <a:ext cx="2184400" cy="20445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161232" y="1265861"/>
              <a:ext cx="16290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зростаюча</a:t>
              </a:r>
              <a:endParaRPr lang="ru-RU" sz="28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1A8AC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8010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8010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1A8AC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1A8AC"/>
                                      </p:to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8010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842453" y="1266517"/>
                <a:ext cx="6349548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Порівняйте із числом 1 додатне число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якщо: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3" y="1266517"/>
                <a:ext cx="6349548" cy="954107"/>
              </a:xfrm>
              <a:prstGeom prst="rect">
                <a:avLst/>
              </a:prstGeom>
              <a:blipFill>
                <a:blip r:embed="rId3"/>
                <a:stretch>
                  <a:fillRect l="-96" t="-7051" r="-1727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5842452" y="3073256"/>
                <a:ext cx="2901237" cy="71910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den>
                        </m:f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3073256"/>
                <a:ext cx="2901237" cy="719108"/>
              </a:xfrm>
              <a:prstGeom prst="rect">
                <a:avLst/>
              </a:prstGeom>
              <a:blipFill>
                <a:blip r:embed="rId5"/>
                <a:stretch>
                  <a:fillRect b="-194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9290763" y="3073256"/>
                <a:ext cx="2901237" cy="62722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ad>
                          <m:radPr>
                            <m:degHide m:val="on"/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</m:rad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ad>
                          <m:radPr>
                            <m:degHide m:val="on"/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ra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0763" y="3073256"/>
                <a:ext cx="2901237" cy="627223"/>
              </a:xfrm>
              <a:prstGeom prst="rect">
                <a:avLst/>
              </a:prstGeom>
              <a:blipFill>
                <a:blip r:embed="rId7"/>
                <a:stretch>
                  <a:fillRect b="-2135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5842452" y="4310212"/>
                <a:ext cx="2901237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4310212"/>
                <a:ext cx="2901237" cy="532966"/>
              </a:xfrm>
              <a:prstGeom prst="rect">
                <a:avLst/>
              </a:prstGeom>
              <a:blipFill>
                <a:blip r:embed="rId8"/>
                <a:stretch>
                  <a:fillRect t="-10345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9290762" y="4310212"/>
                <a:ext cx="2901237" cy="62722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e>
                        </m:rad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0762" y="4310212"/>
                <a:ext cx="2901237" cy="627223"/>
              </a:xfrm>
              <a:prstGeom prst="rect">
                <a:avLst/>
              </a:prstGeom>
              <a:blipFill>
                <a:blip r:embed="rId9"/>
                <a:stretch>
                  <a:fillRect b="-2135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/>
              <p:cNvSpPr/>
              <p:nvPr/>
            </p:nvSpPr>
            <p:spPr>
              <a:xfrm>
                <a:off x="5669280" y="6133299"/>
                <a:ext cx="5508605" cy="629660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можемо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«подати»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f>
                          <m:fPr>
                            <m:ctrlPr>
                              <a:rPr lang="ru-RU" sz="24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24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sup>
                    </m:sSup>
                  </m:oMath>
                </a14:m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280" y="6133299"/>
                <a:ext cx="5508605" cy="629660"/>
              </a:xfrm>
              <a:prstGeom prst="rect">
                <a:avLst/>
              </a:prstGeom>
              <a:blipFill>
                <a:blip r:embed="rId10"/>
                <a:stretch>
                  <a:fillRect b="-17476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5842452" y="3073256"/>
                <a:ext cx="2901237" cy="71910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den>
                        </m:f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den>
                        </m:f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3073256"/>
                <a:ext cx="2901237" cy="719108"/>
              </a:xfrm>
              <a:prstGeom prst="rect">
                <a:avLst/>
              </a:prstGeom>
              <a:blipFill>
                <a:blip r:embed="rId12"/>
                <a:stretch>
                  <a:fillRect b="-194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860904" y="2580516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спадна</a:t>
            </a:r>
            <a:endParaRPr lang="ru-RU" sz="24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0659" y="2504172"/>
            <a:ext cx="12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зростаюча</a:t>
            </a:r>
            <a:endParaRPr lang="ru-RU" sz="20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1063"/>
            <a:ext cx="5685822" cy="4296937"/>
          </a:xfrm>
          <a:prstGeom prst="rect">
            <a:avLst/>
          </a:prstGeom>
        </p:spPr>
      </p:pic>
      <p:grpSp>
        <p:nvGrpSpPr>
          <p:cNvPr id="21" name="Групувати 20"/>
          <p:cNvGrpSpPr/>
          <p:nvPr/>
        </p:nvGrpSpPr>
        <p:grpSpPr>
          <a:xfrm>
            <a:off x="873760" y="1715077"/>
            <a:ext cx="3388470" cy="2421837"/>
            <a:chOff x="1360712" y="2150127"/>
            <a:chExt cx="2103120" cy="1920240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2" t="4000" r="48432" b="68000"/>
            <a:stretch/>
          </p:blipFill>
          <p:spPr>
            <a:xfrm>
              <a:off x="1360712" y="2150127"/>
              <a:ext cx="2103120" cy="192024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1753379" y="2402555"/>
                  <a:ext cx="1509998" cy="707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𝒂</m:t>
                        </m:r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&gt;</m:t>
                        </m:r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𝟏</m:t>
                        </m:r>
                      </m:oMath>
                    </m:oMathPara>
                  </a14:m>
                  <a:endParaRPr lang="en-US" sz="28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  <a:p>
                  <a:pPr algn="ctr"/>
                  <a:r>
                    <a:rPr lang="uk-UA" sz="2400" b="1" dirty="0">
                      <a:solidFill>
                        <a:schemeClr val="bg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ф-я зростаюча</a:t>
                  </a:r>
                  <a:endParaRPr lang="ru-RU" sz="28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23" name="Text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53379" y="2402555"/>
                  <a:ext cx="1509998" cy="707692"/>
                </a:xfrm>
                <a:prstGeom prst="rect">
                  <a:avLst/>
                </a:prstGeom>
                <a:blipFill>
                  <a:blip r:embed="rId15"/>
                  <a:stretch>
                    <a:fillRect b="-15068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Групувати 23"/>
          <p:cNvGrpSpPr/>
          <p:nvPr/>
        </p:nvGrpSpPr>
        <p:grpSpPr>
          <a:xfrm>
            <a:off x="1186302" y="1777216"/>
            <a:ext cx="3349465" cy="2044560"/>
            <a:chOff x="3959812" y="653619"/>
            <a:chExt cx="2184400" cy="2044560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3959812" y="653619"/>
              <a:ext cx="2184400" cy="2044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4396693" y="1071761"/>
                  <a:ext cx="1108355" cy="830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&lt;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𝒂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&lt;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𝟏</m:t>
                        </m:r>
                      </m:oMath>
                    </m:oMathPara>
                  </a14:m>
                  <a:endParaRPr lang="en-US" sz="24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  <a:p>
                  <a:r>
                    <a:rPr lang="uk-UA" sz="2400" b="1" dirty="0">
                      <a:solidFill>
                        <a:schemeClr val="bg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ф-я спадна</a:t>
                  </a:r>
                  <a:endParaRPr lang="ru-RU" sz="28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96693" y="1071761"/>
                  <a:ext cx="1108355" cy="830997"/>
                </a:xfrm>
                <a:prstGeom prst="rect">
                  <a:avLst/>
                </a:prstGeom>
                <a:blipFill>
                  <a:blip r:embed="rId17"/>
                  <a:stretch>
                    <a:fillRect l="-5376" r="-4659" b="-16176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7" name="Прямоугольник 7"/>
          <p:cNvSpPr/>
          <p:nvPr/>
        </p:nvSpPr>
        <p:spPr>
          <a:xfrm>
            <a:off x="5669279" y="6191480"/>
            <a:ext cx="550860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робимо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801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1A8AC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1A8AC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C8010"/>
                                      </p:to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9" grpId="1" animBg="1"/>
      <p:bldP spid="12" grpId="0" animBg="1"/>
      <p:bldP spid="13" grpId="0" animBg="1"/>
      <p:bldP spid="14" grpId="0" animBg="1"/>
      <p:bldP spid="15" grpId="0" animBg="1"/>
      <p:bldP spid="15" grpId="1" animBg="1"/>
      <p:bldP spid="17" grpId="0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750560" y="1402022"/>
            <a:ext cx="6441439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Спростіть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вираз: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78" y="2631500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750561" y="2703150"/>
                <a:ext cx="6441438" cy="833305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uk-UA" sz="28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e>
                            </m:rad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d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uk-UA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uk-UA" sz="28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e>
                            </m:rad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uk-UA" sz="28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𝒂</m:t>
                                </m:r>
                              </m:e>
                              <m:sup>
                                <m:rad>
                                  <m:radPr>
                                    <m:degHide m:val="on"/>
                                    <m:ctrlPr>
                                      <a:rPr lang="uk-UA" sz="2800" b="1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𝟓</m:t>
                                    </m:r>
                                  </m:e>
                                </m:rad>
                              </m:sup>
                            </m:sSup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1" y="2703150"/>
                <a:ext cx="6441438" cy="833305"/>
              </a:xfrm>
              <a:prstGeom prst="rect">
                <a:avLst/>
              </a:prstGeom>
              <a:blipFill>
                <a:blip r:embed="rId5"/>
                <a:stretch>
                  <a:fillRect b="-51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5750562" y="3739470"/>
                <a:ext cx="6441438" cy="1106713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𝟑</m:t>
                                </m:r>
                              </m:e>
                            </m:rad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e>
                            </m:rad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𝒂</m:t>
                                    </m:r>
                                  </m:e>
                                  <m:sup>
                                    <m:rad>
                                      <m:radPr>
                                        <m:degHide m:val="on"/>
                                        <m:ctrlP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𝟑</m:t>
                                        </m:r>
                                      </m:e>
                                    </m:rad>
                                  </m:sup>
                                </m:s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𝒃</m:t>
                                    </m:r>
                                  </m:e>
                                  <m:sup>
                                    <m:rad>
                                      <m:radPr>
                                        <m:degHide m:val="on"/>
                                        <m:ctrlP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𝟐</m:t>
                                        </m:r>
                                      </m:e>
                                    </m:rad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2" y="3739470"/>
                <a:ext cx="6441438" cy="11067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5750562" y="5049198"/>
                <a:ext cx="6441438" cy="899477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e>
                            </m:rad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e>
                            </m:rad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e>
                            </m:rad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e>
                            </m:rad>
                          </m:sup>
                        </m:sSup>
                      </m:den>
                    </m:f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2" y="5049198"/>
                <a:ext cx="6441438" cy="8994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  <p:bldP spid="13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400800" y="1659336"/>
                <a:ext cx="5791199" cy="164731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Знайдіть найбільше значення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𝟔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від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800" y="1659336"/>
                <a:ext cx="5791199" cy="1647310"/>
              </a:xfrm>
              <a:prstGeom prst="rect">
                <a:avLst/>
              </a:prstGeom>
              <a:blipFill>
                <a:blip r:embed="rId3"/>
                <a:stretch>
                  <a:fillRect l="-1684" t="-3704" r="-3579" b="-925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2834700"/>
            <a:ext cx="5217518" cy="360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увати 17"/>
          <p:cNvGrpSpPr/>
          <p:nvPr/>
        </p:nvGrpSpPr>
        <p:grpSpPr>
          <a:xfrm>
            <a:off x="1301272" y="1477035"/>
            <a:ext cx="2688837" cy="1657515"/>
            <a:chOff x="1360712" y="2150127"/>
            <a:chExt cx="2103120" cy="1920240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2" t="4000" r="48432" b="68000"/>
            <a:stretch/>
          </p:blipFill>
          <p:spPr>
            <a:xfrm>
              <a:off x="1360712" y="2150127"/>
              <a:ext cx="2103120" cy="192024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1692058" y="2502964"/>
                  <a:ext cx="1509998" cy="4148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𝒙</m:t>
                        </m:r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∈</m:t>
                        </m:r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ℝ</m:t>
                        </m:r>
                      </m:oMath>
                    </m:oMathPara>
                  </a14:m>
                  <a:endParaRPr lang="en-US" sz="28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92058" y="2502964"/>
                  <a:ext cx="1509998" cy="414854"/>
                </a:xfrm>
                <a:prstGeom prst="rect">
                  <a:avLst/>
                </a:prstGeom>
                <a:blipFill>
                  <a:blip r:embed="rId4"/>
                  <a:stretch>
                    <a:fillRect b="-10169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6198682" cy="4277300"/>
          </a:xfrm>
          <a:prstGeom prst="rect">
            <a:avLst/>
          </a:prstGeom>
        </p:spPr>
      </p:pic>
      <p:grpSp>
        <p:nvGrpSpPr>
          <p:cNvPr id="29" name="Групувати 28"/>
          <p:cNvGrpSpPr/>
          <p:nvPr/>
        </p:nvGrpSpPr>
        <p:grpSpPr>
          <a:xfrm>
            <a:off x="976025" y="882273"/>
            <a:ext cx="3910636" cy="2422045"/>
            <a:chOff x="1360712" y="2150127"/>
            <a:chExt cx="2103120" cy="1920240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2" t="4000" r="48432" b="68000"/>
            <a:stretch/>
          </p:blipFill>
          <p:spPr>
            <a:xfrm>
              <a:off x="1360712" y="2150127"/>
              <a:ext cx="2103120" cy="192024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1908808" y="2533213"/>
                  <a:ext cx="1509998" cy="5666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2800" b="1" dirty="0">
                      <a:solidFill>
                        <a:schemeClr val="bg1"/>
                      </a:solidFill>
                      <a:ea typeface="Tahoma" panose="020B0604030504040204" pitchFamily="34" charset="0"/>
                      <a:cs typeface="Tahoma" panose="020B0604030504040204" pitchFamily="34" charset="0"/>
                    </a:rPr>
                    <a:t>Ні,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p>
                      </m:sSup>
                      <m:r>
                        <a:rPr lang="en-US" sz="2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</m:oMath>
                  </a14:m>
                  <a:endParaRPr lang="en-US" sz="28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8808" y="2533213"/>
                  <a:ext cx="1509998" cy="566613"/>
                </a:xfrm>
                <a:prstGeom prst="rect">
                  <a:avLst/>
                </a:prstGeom>
                <a:blipFill>
                  <a:blip r:embed="rId6"/>
                  <a:stretch>
                    <a:fillRect l="-4338" b="-11111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Групувати 21"/>
          <p:cNvGrpSpPr/>
          <p:nvPr/>
        </p:nvGrpSpPr>
        <p:grpSpPr>
          <a:xfrm>
            <a:off x="1440457" y="1021903"/>
            <a:ext cx="3349465" cy="2044560"/>
            <a:chOff x="4130194" y="462122"/>
            <a:chExt cx="2184400" cy="2044560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4130194" y="462122"/>
              <a:ext cx="2184400" cy="2044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4362045" y="1071850"/>
                  <a:ext cx="158021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𝑬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𝒇</m:t>
                            </m:r>
                          </m:e>
                        </m:d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=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−∞;</m:t>
                            </m:r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𝟎</m:t>
                            </m:r>
                          </m:e>
                        </m:d>
                      </m:oMath>
                    </m:oMathPara>
                  </a14:m>
                  <a:endParaRPr lang="en-US" sz="24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2045" y="1071850"/>
                  <a:ext cx="1580216" cy="461665"/>
                </a:xfrm>
                <a:prstGeom prst="rect">
                  <a:avLst/>
                </a:prstGeom>
                <a:blipFill>
                  <a:blip r:embed="rId8"/>
                  <a:stretch>
                    <a:fillRect b="-20000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4" name="Групувати 33"/>
          <p:cNvGrpSpPr/>
          <p:nvPr/>
        </p:nvGrpSpPr>
        <p:grpSpPr>
          <a:xfrm>
            <a:off x="1458644" y="1026964"/>
            <a:ext cx="3349465" cy="2044560"/>
            <a:chOff x="4130194" y="462122"/>
            <a:chExt cx="2184400" cy="2044560"/>
          </a:xfrm>
        </p:grpSpPr>
        <p:pic>
          <p:nvPicPr>
            <p:cNvPr id="35" name="Рисунок 3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4130194" y="462122"/>
              <a:ext cx="2184400" cy="2044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4348613" y="1045936"/>
                  <a:ext cx="158021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𝑬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𝒇</m:t>
                            </m:r>
                          </m:e>
                        </m:d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=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uk-UA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𝟏</m:t>
                            </m:r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;</m:t>
                            </m:r>
                            <m:r>
                              <a:rPr lang="uk-UA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+∞</m:t>
                            </m:r>
                          </m:e>
                        </m:d>
                      </m:oMath>
                    </m:oMathPara>
                  </a14:m>
                  <a:endParaRPr lang="en-US" sz="24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36" name="Text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48613" y="1045936"/>
                  <a:ext cx="1580216" cy="461665"/>
                </a:xfrm>
                <a:prstGeom prst="rect">
                  <a:avLst/>
                </a:prstGeom>
                <a:blipFill>
                  <a:blip r:embed="rId17"/>
                  <a:stretch>
                    <a:fillRect b="-18421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Групувати 38"/>
          <p:cNvGrpSpPr/>
          <p:nvPr/>
        </p:nvGrpSpPr>
        <p:grpSpPr>
          <a:xfrm>
            <a:off x="1435285" y="1050163"/>
            <a:ext cx="3349465" cy="2044560"/>
            <a:chOff x="4130194" y="462122"/>
            <a:chExt cx="2184400" cy="2044560"/>
          </a:xfrm>
        </p:grpSpPr>
        <p:pic>
          <p:nvPicPr>
            <p:cNvPr id="40" name="Рисунок 3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4130194" y="462122"/>
              <a:ext cx="2184400" cy="2044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/>
                <p:cNvSpPr txBox="1"/>
                <p:nvPr/>
              </p:nvSpPr>
              <p:spPr>
                <a:xfrm>
                  <a:off x="4294421" y="1081671"/>
                  <a:ext cx="172971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𝑬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𝒇</m:t>
                            </m:r>
                          </m:e>
                        </m:d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=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uk-UA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−</m:t>
                            </m:r>
                            <m:r>
                              <a:rPr lang="uk-UA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𝟒</m:t>
                            </m:r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;</m:t>
                            </m:r>
                            <m:r>
                              <a:rPr lang="uk-UA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+∞</m:t>
                            </m:r>
                          </m:e>
                        </m:d>
                      </m:oMath>
                    </m:oMathPara>
                  </a14:m>
                  <a:endParaRPr lang="en-US" sz="24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1" name="TextBox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4421" y="1081671"/>
                  <a:ext cx="1729711" cy="461665"/>
                </a:xfrm>
                <a:prstGeom prst="rect">
                  <a:avLst/>
                </a:prstGeom>
                <a:blipFill>
                  <a:blip r:embed="rId18"/>
                  <a:stretch>
                    <a:fillRect b="-18421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5" name="Групувати 44"/>
          <p:cNvGrpSpPr/>
          <p:nvPr/>
        </p:nvGrpSpPr>
        <p:grpSpPr>
          <a:xfrm>
            <a:off x="1432189" y="1026964"/>
            <a:ext cx="3349465" cy="2044560"/>
            <a:chOff x="4130194" y="462122"/>
            <a:chExt cx="2184400" cy="2044560"/>
          </a:xfrm>
        </p:grpSpPr>
        <p:pic>
          <p:nvPicPr>
            <p:cNvPr id="46" name="Рисунок 4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4130194" y="462122"/>
              <a:ext cx="2184400" cy="2044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/>
                <p:cNvSpPr txBox="1"/>
                <p:nvPr/>
              </p:nvSpPr>
              <p:spPr>
                <a:xfrm>
                  <a:off x="4294421" y="1081671"/>
                  <a:ext cx="161107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𝑬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 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𝒇</m:t>
                            </m:r>
                          </m:e>
                        </m:d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=</m:t>
                        </m:r>
                        <m:d>
                          <m:dPr>
                            <m:begChr m:val="["/>
                            <m:endChr m:val=""/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uk-UA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𝟏</m:t>
                            </m:r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;</m:t>
                            </m:r>
                            <m:d>
                              <m:dPr>
                                <m:begChr m:val=""/>
                                <m:ctrlP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charset="0"/>
                                  </a:rPr>
                                  <m:t>+∞</m:t>
                                </m:r>
                              </m:e>
                            </m:d>
                          </m:e>
                        </m:d>
                      </m:oMath>
                    </m:oMathPara>
                  </a14:m>
                  <a:endParaRPr lang="en-US" sz="24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7" name="TextBox 4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4421" y="1081671"/>
                  <a:ext cx="1611076" cy="461665"/>
                </a:xfrm>
                <a:prstGeom prst="rect">
                  <a:avLst/>
                </a:prstGeom>
                <a:blipFill>
                  <a:blip r:embed="rId19"/>
                  <a:stretch>
                    <a:fillRect t="-128947" r="-26667" b="-196053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3" name="Прямоугольник 7"/>
          <p:cNvSpPr/>
          <p:nvPr/>
        </p:nvSpPr>
        <p:spPr>
          <a:xfrm>
            <a:off x="5669279" y="5809662"/>
            <a:ext cx="5514818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можемо отримати значення функції рівне 1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5882639" y="5682486"/>
                <a:ext cx="5298445" cy="1055866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можемо отримати від’ємне значення з «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»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2639" y="5682486"/>
                <a:ext cx="5298445" cy="1055866"/>
              </a:xfrm>
              <a:prstGeom prst="rect">
                <a:avLst/>
              </a:prstGeom>
              <a:blipFill>
                <a:blip r:embed="rId20"/>
                <a:stretch>
                  <a:fillRect t="-4624" r="-690" b="-2890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Прямоугольник 7"/>
          <p:cNvSpPr/>
          <p:nvPr/>
        </p:nvSpPr>
        <p:spPr>
          <a:xfrm>
            <a:off x="5415147" y="5862206"/>
            <a:ext cx="5765937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можемо у такому разі отримати значення, менше за 1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857095"/>
            <a:ext cx="6161315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область значень функції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7122160" y="2044183"/>
                <a:ext cx="3677920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𝟗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160" y="2044183"/>
                <a:ext cx="3677920" cy="523220"/>
              </a:xfrm>
              <a:prstGeom prst="rect">
                <a:avLst/>
              </a:prstGeom>
              <a:blipFill>
                <a:blip r:embed="rId11"/>
                <a:stretch>
                  <a:fillRect l="-3311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7122160" y="2796240"/>
                <a:ext cx="3677920" cy="78553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160" y="2796240"/>
                <a:ext cx="3677920" cy="785536"/>
              </a:xfrm>
              <a:prstGeom prst="rect">
                <a:avLst/>
              </a:prstGeom>
              <a:blipFill>
                <a:blip r:embed="rId12"/>
                <a:stretch>
                  <a:fillRect l="-3311" b="-542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7122160" y="3810613"/>
                <a:ext cx="3677920" cy="52322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160" y="3810613"/>
                <a:ext cx="3677920" cy="523220"/>
              </a:xfrm>
              <a:prstGeom prst="rect">
                <a:avLst/>
              </a:prstGeom>
              <a:blipFill>
                <a:blip r:embed="rId13"/>
                <a:stretch>
                  <a:fillRect l="-3311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7122160" y="4562670"/>
                <a:ext cx="3677920" cy="56009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  <m:sup>
                        <m:d>
                          <m:dPr>
                            <m:begChr m:val="|"/>
                            <m:endChr m:val="|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160" y="4562670"/>
                <a:ext cx="3677920" cy="560090"/>
              </a:xfrm>
              <a:prstGeom prst="rect">
                <a:avLst/>
              </a:prstGeom>
              <a:blipFill>
                <a:blip r:embed="rId14"/>
                <a:stretch>
                  <a:fillRect l="-3311" t="-7609" b="-2608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5669279" y="5835934"/>
                <a:ext cx="5508605" cy="83099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Що ми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знаємо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про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значення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«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» для показникової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функції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?</a:t>
                </a: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9279" y="5835934"/>
                <a:ext cx="5508605" cy="830997"/>
              </a:xfrm>
              <a:prstGeom prst="rect">
                <a:avLst/>
              </a:prstGeom>
              <a:blipFill>
                <a:blip r:embed="rId16"/>
                <a:stretch>
                  <a:fillRect l="-553" t="-6569" r="-2102" b="-15328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Прямоугольник 7"/>
          <p:cNvSpPr/>
          <p:nvPr/>
        </p:nvSpPr>
        <p:spPr>
          <a:xfrm>
            <a:off x="4973188" y="5828436"/>
            <a:ext cx="6204696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можемо у цьому випадку отримати додатне значення функції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3" name="Прямоугольник 7"/>
          <p:cNvSpPr/>
          <p:nvPr/>
        </p:nvSpPr>
        <p:spPr>
          <a:xfrm>
            <a:off x="7048321" y="5969524"/>
            <a:ext cx="4132763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робимо 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8" name="Прямоугольник 7"/>
          <p:cNvSpPr/>
          <p:nvPr/>
        </p:nvSpPr>
        <p:spPr>
          <a:xfrm>
            <a:off x="5296395" y="5593057"/>
            <a:ext cx="5884689" cy="1200329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Міркуючи аналогічно, що можемо сказати про область значень цієї функції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42" name="Прямоугольник 7"/>
          <p:cNvSpPr/>
          <p:nvPr/>
        </p:nvSpPr>
        <p:spPr>
          <a:xfrm>
            <a:off x="4973187" y="5784857"/>
            <a:ext cx="6198684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можемо отримати значення функції менше за 1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Якщо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так,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чому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44" name="Прямоугольник 7"/>
          <p:cNvSpPr/>
          <p:nvPr/>
        </p:nvSpPr>
        <p:spPr>
          <a:xfrm>
            <a:off x="6562363" y="5990333"/>
            <a:ext cx="4556147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робимо 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4741852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"/>
                            </p:stCondLst>
                            <p:childTnLst>
                              <p:par>
                                <p:cTn id="2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50"/>
                            </p:stCondLst>
                            <p:childTnLst>
                              <p:par>
                                <p:cTn id="2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"/>
                            </p:stCondLst>
                            <p:childTnLst>
                              <p:par>
                                <p:cTn id="2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25" grpId="0" animBg="1"/>
      <p:bldP spid="25" grpId="1" animBg="1"/>
      <p:bldP spid="32" grpId="0" animBg="1"/>
      <p:bldP spid="32" grpId="1" animBg="1"/>
      <p:bldP spid="4" grpId="0"/>
      <p:bldP spid="7" grpId="0" animBg="1"/>
      <p:bldP spid="37" grpId="0"/>
      <p:bldP spid="12" grpId="0" animBg="1"/>
      <p:bldP spid="9" grpId="0" animBg="1"/>
      <p:bldP spid="10" grpId="0" animBg="1"/>
      <p:bldP spid="11" grpId="0" animBg="1"/>
      <p:bldP spid="14" grpId="0" animBg="1"/>
      <p:bldP spid="14" grpId="1" animBg="1"/>
      <p:bldP spid="21" grpId="0" animBg="1"/>
      <p:bldP spid="21" grpId="1" animBg="1"/>
      <p:bldP spid="33" grpId="0" animBg="1"/>
      <p:bldP spid="33" grpId="1" animBg="1"/>
      <p:bldP spid="38" grpId="0" animBg="1"/>
      <p:bldP spid="38" grpId="1" animBg="1"/>
      <p:bldP spid="42" grpId="0" animBg="1"/>
      <p:bldP spid="42" grpId="1" animBg="1"/>
      <p:bldP spid="44" grpId="0" animBg="1"/>
      <p:bldP spid="4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7000240" y="1559902"/>
            <a:ext cx="5191760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нерівність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7000240" y="2624013"/>
                <a:ext cx="3495040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240" y="2624013"/>
                <a:ext cx="3495040" cy="523220"/>
              </a:xfrm>
              <a:prstGeom prst="rect">
                <a:avLst/>
              </a:prstGeom>
              <a:blipFill>
                <a:blip r:embed="rId4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2390333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7000241" y="3457133"/>
                <a:ext cx="3495040" cy="57977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ad>
                          <m:radPr>
                            <m:degHide m:val="on"/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rad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𝟐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241" y="3457133"/>
                <a:ext cx="3495040" cy="579774"/>
              </a:xfrm>
              <a:prstGeom prst="rect">
                <a:avLst/>
              </a:prstGeom>
              <a:blipFill>
                <a:blip r:embed="rId6"/>
                <a:stretch>
                  <a:fillRect t="-2105" b="-2736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p:grpSp>
        <p:nvGrpSpPr>
          <p:cNvPr id="15" name="Групувати 14"/>
          <p:cNvGrpSpPr/>
          <p:nvPr/>
        </p:nvGrpSpPr>
        <p:grpSpPr>
          <a:xfrm>
            <a:off x="976025" y="1324975"/>
            <a:ext cx="3910636" cy="2422045"/>
            <a:chOff x="1360712" y="2150127"/>
            <a:chExt cx="2103120" cy="1920240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92" t="4000" r="48432" b="68000"/>
            <a:stretch/>
          </p:blipFill>
          <p:spPr>
            <a:xfrm>
              <a:off x="1360712" y="2150127"/>
              <a:ext cx="2103120" cy="192024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1908808" y="2533213"/>
                  <a:ext cx="1509998" cy="5666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k-UA" sz="2800" b="1" dirty="0">
                      <a:solidFill>
                        <a:schemeClr val="bg1"/>
                      </a:solidFill>
                      <a:ea typeface="Tahoma" panose="020B0604030504040204" pitchFamily="34" charset="0"/>
                      <a:cs typeface="Tahoma" panose="020B0604030504040204" pitchFamily="34" charset="0"/>
                    </a:rPr>
                    <a:t>Ні,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p>
                      </m:sSup>
                      <m:r>
                        <a:rPr lang="en-US" sz="28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</m:oMath>
                  </a14:m>
                  <a:endParaRPr lang="en-US" sz="28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31" name="TextBox 3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8808" y="2533213"/>
                  <a:ext cx="1509998" cy="566613"/>
                </a:xfrm>
                <a:prstGeom prst="rect">
                  <a:avLst/>
                </a:prstGeom>
                <a:blipFill>
                  <a:blip r:embed="rId9"/>
                  <a:stretch>
                    <a:fillRect l="-4338" b="-11111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" name="Прямоугольник 7"/>
          <p:cNvSpPr/>
          <p:nvPr/>
        </p:nvSpPr>
        <p:spPr>
          <a:xfrm>
            <a:off x="5669277" y="6056737"/>
            <a:ext cx="550860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робимо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висновок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grpSp>
        <p:nvGrpSpPr>
          <p:cNvPr id="19" name="Групувати 18"/>
          <p:cNvGrpSpPr/>
          <p:nvPr/>
        </p:nvGrpSpPr>
        <p:grpSpPr>
          <a:xfrm>
            <a:off x="1414871" y="1492231"/>
            <a:ext cx="3349465" cy="2044560"/>
            <a:chOff x="4130194" y="462122"/>
            <a:chExt cx="2184400" cy="2044560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5" r="27133" b="70187"/>
            <a:stretch/>
          </p:blipFill>
          <p:spPr>
            <a:xfrm>
              <a:off x="4130194" y="462122"/>
              <a:ext cx="2184400" cy="2044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4410805" y="1088377"/>
                  <a:ext cx="14167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∈</m:t>
                        </m:r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−∞;+∞</m:t>
                            </m:r>
                          </m:e>
                        </m:d>
                      </m:oMath>
                    </m:oMathPara>
                  </a14:m>
                  <a:endParaRPr lang="en-US" sz="2400" b="1" dirty="0">
                    <a:solidFill>
                      <a:schemeClr val="bg1"/>
                    </a:solidFill>
                    <a:latin typeface="Times New Roman" charset="0"/>
                    <a:ea typeface="Cambria Math" panose="02040503050406030204" pitchFamily="18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0805" y="1088377"/>
                  <a:ext cx="1416754" cy="461665"/>
                </a:xfrm>
                <a:prstGeom prst="rect">
                  <a:avLst/>
                </a:prstGeom>
                <a:blipFill>
                  <a:blip r:embed="rId11"/>
                  <a:stretch>
                    <a:fillRect b="-1333"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" name="Прямоугольник 7"/>
          <p:cNvSpPr/>
          <p:nvPr/>
        </p:nvSpPr>
        <p:spPr>
          <a:xfrm>
            <a:off x="5669279" y="5877650"/>
            <a:ext cx="550860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отримати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від’ємне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значення</a:t>
            </a:r>
            <a:r>
              <a:rPr lang="en-US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22" name="Прямоугольник 7"/>
          <p:cNvSpPr/>
          <p:nvPr/>
        </p:nvSpPr>
        <p:spPr>
          <a:xfrm>
            <a:off x="5669275" y="5857143"/>
            <a:ext cx="550860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сказати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корінь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парного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степеня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23" name="Прямоугольник 7"/>
          <p:cNvSpPr/>
          <p:nvPr/>
        </p:nvSpPr>
        <p:spPr>
          <a:xfrm>
            <a:off x="5669269" y="5867396"/>
            <a:ext cx="550860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задовільняє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нуль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умову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рівності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574659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2" grpId="0" animBg="1"/>
      <p:bldP spid="18" grpId="0" animBg="1"/>
      <p:bldP spid="18" grpId="1" animBg="1"/>
      <p:bldP spid="14" grpId="0" animBg="1"/>
      <p:bldP spid="14" grpId="1" animBg="1"/>
      <p:bldP spid="22" grpId="0" animBg="1"/>
      <p:bldP spid="22" grpId="1" animBg="1"/>
      <p:bldP spid="2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3458</TotalTime>
  <Words>820</Words>
  <Application>Microsoft Macintosh PowerPoint</Application>
  <PresentationFormat>Widescreen</PresentationFormat>
  <Paragraphs>155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Марко Мілевський</dc:creator>
  <cp:lastModifiedBy>Kulinich Bohdan</cp:lastModifiedBy>
  <cp:revision>229</cp:revision>
  <dcterms:created xsi:type="dcterms:W3CDTF">2019-04-30T11:06:10Z</dcterms:created>
  <dcterms:modified xsi:type="dcterms:W3CDTF">2023-08-05T19:53:18Z</dcterms:modified>
</cp:coreProperties>
</file>